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FFE600"/>
          </a:solidFill>
          <a:ln w="12700">
            <a:solidFill>
              <a:srgbClr val="FFE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1645920"/>
            <a:ext cx="12188952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600" b="1" dirty="0">
                <a:solidFill>
                  <a:srgbClr val="FFE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XDNAI</a:t>
            </a: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457200" y="3840480"/>
            <a:ext cx="1127455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YOUR DNA HAS BEEN WAITING TO TALK TO YOU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6217920"/>
            <a:ext cx="112745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spc="15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SILICON BAYOU PROJECT  ·  COVINGTON, LOUISIANA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FFE600"/>
          </a:solidFill>
          <a:ln w="12700">
            <a:solidFill>
              <a:srgbClr val="FFE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20040"/>
            <a:ext cx="1127455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MARKET IS MASSIVE AND UNTAPPED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1234440"/>
            <a:ext cx="3605784" cy="4114800"/>
          </a:xfrm>
          <a:prstGeom prst="rect">
            <a:avLst/>
          </a:prstGeom>
          <a:solidFill>
            <a:srgbClr val="111111"/>
          </a:solidFill>
          <a:ln w="38100">
            <a:solidFill>
              <a:srgbClr val="FFE60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234440"/>
            <a:ext cx="3605784" cy="128016"/>
          </a:xfrm>
          <a:prstGeom prst="rect">
            <a:avLst/>
          </a:prstGeom>
          <a:solidFill>
            <a:srgbClr val="FFE600"/>
          </a:solidFill>
          <a:ln w="12700">
            <a:solidFill>
              <a:srgbClr val="FFE60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691640"/>
            <a:ext cx="3422904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b="1" dirty="0">
                <a:solidFill>
                  <a:srgbClr val="FFE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$27.6B</a:t>
            </a:r>
            <a:endParaRPr lang="en-US" sz="6400" dirty="0"/>
          </a:p>
        </p:txBody>
      </p:sp>
      <p:sp>
        <p:nvSpPr>
          <p:cNvPr id="7" name="Text 5"/>
          <p:cNvSpPr/>
          <p:nvPr/>
        </p:nvSpPr>
        <p:spPr>
          <a:xfrm>
            <a:off x="594360" y="3840480"/>
            <a:ext cx="3331464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genetic testing market by 2028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4291584" y="1234440"/>
            <a:ext cx="3605784" cy="4114800"/>
          </a:xfrm>
          <a:prstGeom prst="rect">
            <a:avLst/>
          </a:prstGeom>
          <a:solidFill>
            <a:srgbClr val="111111"/>
          </a:solidFill>
          <a:ln w="38100">
            <a:solidFill>
              <a:srgbClr val="00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291584" y="1234440"/>
            <a:ext cx="3605784" cy="128016"/>
          </a:xfrm>
          <a:prstGeom prst="rect">
            <a:avLst/>
          </a:prstGeom>
          <a:solidFill>
            <a:srgbClr val="00FFFF"/>
          </a:solidFill>
          <a:ln w="12700">
            <a:solidFill>
              <a:srgbClr val="00FF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383024" y="1691640"/>
            <a:ext cx="3422904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b="1" dirty="0">
                <a:solidFill>
                  <a:srgbClr val="00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40M+</a:t>
            </a:r>
            <a:endParaRPr lang="en-US" sz="6400" dirty="0"/>
          </a:p>
        </p:txBody>
      </p:sp>
      <p:sp>
        <p:nvSpPr>
          <p:cNvPr id="11" name="Text 9"/>
          <p:cNvSpPr/>
          <p:nvPr/>
        </p:nvSpPr>
        <p:spPr>
          <a:xfrm>
            <a:off x="4428744" y="3840480"/>
            <a:ext cx="3331464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People with raw DNA files sitting unused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8125968" y="1234440"/>
            <a:ext cx="3605784" cy="4114800"/>
          </a:xfrm>
          <a:prstGeom prst="rect">
            <a:avLst/>
          </a:prstGeom>
          <a:solidFill>
            <a:srgbClr val="111111"/>
          </a:solidFill>
          <a:ln w="38100">
            <a:solidFill>
              <a:srgbClr val="C7FF0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125968" y="1234440"/>
            <a:ext cx="3605784" cy="128016"/>
          </a:xfrm>
          <a:prstGeom prst="rect">
            <a:avLst/>
          </a:prstGeom>
          <a:solidFill>
            <a:srgbClr val="C7FF00"/>
          </a:solidFill>
          <a:ln w="12700">
            <a:solidFill>
              <a:srgbClr val="C7FF0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217408" y="1691640"/>
            <a:ext cx="3422904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b="1" dirty="0">
                <a:solidFill>
                  <a:srgbClr val="C7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$0</a:t>
            </a:r>
            <a:endParaRPr lang="en-US" sz="6400" dirty="0"/>
          </a:p>
        </p:txBody>
      </p:sp>
      <p:sp>
        <p:nvSpPr>
          <p:cNvPr id="15" name="Text 13"/>
          <p:cNvSpPr/>
          <p:nvPr/>
        </p:nvSpPr>
        <p:spPr>
          <a:xfrm>
            <a:off x="8263128" y="3840480"/>
            <a:ext cx="3331464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Spent by most on understanding their results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57200" y="5852160"/>
            <a:ext cx="1127455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We're not competing with 23andMe. We're starting where they stop.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FFE600"/>
          </a:solidFill>
          <a:ln w="12700">
            <a:solidFill>
              <a:srgbClr val="FFE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20040"/>
            <a:ext cx="1127455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E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HOW XDNAI MAKES MONEY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2686050" cy="4937760"/>
          </a:xfrm>
          <a:prstGeom prst="rect">
            <a:avLst/>
          </a:prstGeom>
          <a:solidFill>
            <a:srgbClr val="111111"/>
          </a:solidFill>
          <a:ln w="381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188720"/>
            <a:ext cx="2686050" cy="12801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417320"/>
            <a:ext cx="241173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FREE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94360" y="1993392"/>
            <a:ext cx="241173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40080" y="2560320"/>
            <a:ext cx="232029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Basic analysis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gene characters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Explorer level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289554" y="1188720"/>
            <a:ext cx="2686050" cy="4937760"/>
          </a:xfrm>
          <a:prstGeom prst="rect">
            <a:avLst/>
          </a:prstGeom>
          <a:solidFill>
            <a:srgbClr val="111111"/>
          </a:solidFill>
          <a:ln w="38100">
            <a:solidFill>
              <a:srgbClr val="FFE60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289554" y="1188720"/>
            <a:ext cx="2686050" cy="128016"/>
          </a:xfrm>
          <a:prstGeom prst="rect">
            <a:avLst/>
          </a:prstGeom>
          <a:solidFill>
            <a:srgbClr val="FFE600"/>
          </a:solidFill>
          <a:ln w="12700">
            <a:solidFill>
              <a:srgbClr val="FFE6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26714" y="1417320"/>
            <a:ext cx="241173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E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3426714" y="1993392"/>
            <a:ext cx="241173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$9.99/mo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3472434" y="2560320"/>
            <a:ext cx="232029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analysis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3 knowledge levels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Chat with your DNA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No-go list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121908" y="1188720"/>
            <a:ext cx="2686050" cy="4937760"/>
          </a:xfrm>
          <a:prstGeom prst="rect">
            <a:avLst/>
          </a:prstGeom>
          <a:solidFill>
            <a:srgbClr val="111111"/>
          </a:solidFill>
          <a:ln w="38100">
            <a:solidFill>
              <a:srgbClr val="00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121908" y="1188720"/>
            <a:ext cx="2686050" cy="128016"/>
          </a:xfrm>
          <a:prstGeom prst="rect">
            <a:avLst/>
          </a:prstGeom>
          <a:solidFill>
            <a:srgbClr val="00FFFF"/>
          </a:solidFill>
          <a:ln w="12700">
            <a:solidFill>
              <a:srgbClr val="00FF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259068" y="1417320"/>
            <a:ext cx="241173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FAMILY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6259068" y="1993392"/>
            <a:ext cx="241173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$24.99/mo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304788" y="2560320"/>
            <a:ext cx="232029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 to 5 profiles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Family comparisons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Shared insights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PRO features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8954262" y="1188720"/>
            <a:ext cx="2686050" cy="4937760"/>
          </a:xfrm>
          <a:prstGeom prst="rect">
            <a:avLst/>
          </a:prstGeom>
          <a:solidFill>
            <a:srgbClr val="111111"/>
          </a:solidFill>
          <a:ln w="38100">
            <a:solidFill>
              <a:srgbClr val="FF6B9D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8954262" y="1188720"/>
            <a:ext cx="2686050" cy="128016"/>
          </a:xfrm>
          <a:prstGeom prst="rect">
            <a:avLst/>
          </a:prstGeom>
          <a:solidFill>
            <a:srgbClr val="FF6B9D"/>
          </a:solidFill>
          <a:ln w="12700">
            <a:solidFill>
              <a:srgbClr val="FF6B9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091422" y="1417320"/>
            <a:ext cx="241173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6B9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ENTERPRISE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9091422" y="1993392"/>
            <a:ext cx="241173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Custom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9137142" y="2560320"/>
            <a:ext cx="232029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Clinic integration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White-label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API access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 analysis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00FFFF"/>
          </a:solidFill>
          <a:ln w="12700">
            <a:solidFill>
              <a:srgbClr val="00FF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74320"/>
            <a:ext cx="1127455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BUILT DIFFERENT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5394960" cy="5074920"/>
          </a:xfrm>
          <a:prstGeom prst="rect">
            <a:avLst/>
          </a:prstGeom>
          <a:solidFill>
            <a:srgbClr val="111111"/>
          </a:solidFill>
          <a:ln w="31750">
            <a:solidFill>
              <a:srgbClr val="00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097280"/>
            <a:ext cx="5394960" cy="128016"/>
          </a:xfrm>
          <a:prstGeom prst="rect">
            <a:avLst/>
          </a:prstGeom>
          <a:solidFill>
            <a:srgbClr val="00FFFF"/>
          </a:solidFill>
          <a:ln w="12700">
            <a:solidFill>
              <a:srgbClr val="00FFF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316736"/>
            <a:ext cx="5029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STACK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1828800"/>
            <a:ext cx="5029200" cy="4114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scientific databases (ClinVar, PharmGKB, GWAS, CPIC, dbSNP, SNPedia, gnomAD)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Next.js 16 + React 19 frontend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Python analysis pipeline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132+ lifestyle findings per person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29+ drug response markers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217920" y="1097280"/>
            <a:ext cx="5513832" cy="5074920"/>
          </a:xfrm>
          <a:prstGeom prst="rect">
            <a:avLst/>
          </a:prstGeom>
          <a:solidFill>
            <a:srgbClr val="111111"/>
          </a:solidFill>
          <a:ln w="31750">
            <a:solidFill>
              <a:srgbClr val="FFE60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217920" y="1097280"/>
            <a:ext cx="5513832" cy="128016"/>
          </a:xfrm>
          <a:prstGeom prst="rect">
            <a:avLst/>
          </a:prstGeom>
          <a:solidFill>
            <a:srgbClr val="FFE600"/>
          </a:solidFill>
          <a:ln w="12700">
            <a:solidFill>
              <a:srgbClr val="FFE60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0" y="1316736"/>
            <a:ext cx="514807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E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DIFFERENCE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6400800" y="1828800"/>
            <a:ext cx="5148072" cy="4114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Local-first processing — DNA never leaves your device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knowledge levels — same data, different language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 characters — not clinical jargon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Adaptive content engine — adjusts to your understanding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Built on P3AK vault architecture — AES-256-GCM encryption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FFE600"/>
          </a:solidFill>
          <a:ln w="12700">
            <a:solidFill>
              <a:srgbClr val="FFE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74320"/>
            <a:ext cx="1127455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E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SILICON BAYOU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57200" y="1051560"/>
            <a:ext cx="1127455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Richard Todd Taubin — Founder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69164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Covington, Louisiana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2148840"/>
            <a:ext cx="11274552" cy="1508760"/>
          </a:xfrm>
          <a:prstGeom prst="rect">
            <a:avLst/>
          </a:prstGeom>
          <a:solidFill>
            <a:srgbClr val="111111"/>
          </a:solidFill>
          <a:ln w="25400">
            <a:solidFill>
              <a:srgbClr val="FFE6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2286000"/>
            <a:ext cx="10817352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Serial entrepreneur. 11 years building MPRESSED digital marketing ($1.5M+ revenue).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Now building Louisiana's AI intelligence infrastructure.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57200" y="3931920"/>
            <a:ext cx="2560320" cy="502920"/>
          </a:xfrm>
          <a:prstGeom prst="rect">
            <a:avLst/>
          </a:prstGeom>
          <a:solidFill>
            <a:srgbClr val="000000"/>
          </a:solidFill>
          <a:ln w="25400">
            <a:solidFill>
              <a:srgbClr val="00FF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393192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xDNAI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3291840" y="3931920"/>
            <a:ext cx="2560320" cy="502920"/>
          </a:xfrm>
          <a:prstGeom prst="rect">
            <a:avLst/>
          </a:prstGeom>
          <a:solidFill>
            <a:srgbClr val="000000"/>
          </a:solidFill>
          <a:ln w="25400">
            <a:solidFill>
              <a:srgbClr val="C7FF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91840" y="393192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C7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P3AK Platform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6126480" y="3931920"/>
            <a:ext cx="2560320" cy="502920"/>
          </a:xfrm>
          <a:prstGeom prst="rect">
            <a:avLst/>
          </a:prstGeom>
          <a:solidFill>
            <a:srgbClr val="000000"/>
          </a:solidFill>
          <a:ln w="25400">
            <a:solidFill>
              <a:srgbClr val="FFE6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126480" y="393192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E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Silicon Bayou Ventures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457200" y="4754880"/>
            <a:ext cx="11274552" cy="73152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4983480"/>
            <a:ext cx="1127455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E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"We build for humans, not scientists."</a:t>
            </a:r>
            <a:endParaRPr lang="en-US" sz="2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18872"/>
          </a:xfrm>
          <a:prstGeom prst="rect">
            <a:avLst/>
          </a:prstGeom>
          <a:solidFill>
            <a:srgbClr val="FFE600"/>
          </a:solidFill>
          <a:ln w="12700">
            <a:solidFill>
              <a:srgbClr val="FFE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739128"/>
            <a:ext cx="12188952" cy="118872"/>
          </a:xfrm>
          <a:prstGeom prst="rect">
            <a:avLst/>
          </a:prstGeom>
          <a:solidFill>
            <a:srgbClr val="FFE600"/>
          </a:solidFill>
          <a:ln w="12700">
            <a:solidFill>
              <a:srgbClr val="FFE6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0" y="1097280"/>
            <a:ext cx="12188952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YOUR DNA.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0" y="2468880"/>
            <a:ext cx="12188952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E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YOUR FOOD.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0" y="3840480"/>
            <a:ext cx="12188952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YOUR RULES.</a:t>
            </a:r>
            <a:endParaRPr lang="en-US" sz="7200" dirty="0"/>
          </a:p>
        </p:txBody>
      </p:sp>
      <p:sp>
        <p:nvSpPr>
          <p:cNvPr id="7" name="Text 5"/>
          <p:cNvSpPr/>
          <p:nvPr/>
        </p:nvSpPr>
        <p:spPr>
          <a:xfrm>
            <a:off x="1248156" y="534924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E6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xdnai.io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717036" y="534924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0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xdnai.biz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185916" y="534924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C7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xdnai.org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654796" y="534924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6B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xdnai.edu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0" y="5989320"/>
            <a:ext cx="121889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medical advice. Empowerment without overreach.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FFE600"/>
          </a:solidFill>
          <a:ln w="12700">
            <a:solidFill>
              <a:srgbClr val="FFE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65760"/>
            <a:ext cx="1127455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E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YOU HAVE A GENETIC BLUEPRINT.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1127455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E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YOU'VE NEVER READ IT.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457200" y="1828800"/>
            <a:ext cx="3605784" cy="12801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E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99%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457200" y="3108960"/>
            <a:ext cx="3605784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people have never seen their genetic data explained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291584" y="1828800"/>
            <a:ext cx="3605784" cy="12801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00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30K+</a:t>
            </a:r>
            <a:endParaRPr lang="en-US" sz="7200" dirty="0"/>
          </a:p>
        </p:txBody>
      </p:sp>
      <p:sp>
        <p:nvSpPr>
          <p:cNvPr id="8" name="Text 6"/>
          <p:cNvSpPr/>
          <p:nvPr/>
        </p:nvSpPr>
        <p:spPr>
          <a:xfrm>
            <a:off x="4291584" y="3108960"/>
            <a:ext cx="3605784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genetic variants in your DNA file that go unread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8125968" y="1828800"/>
            <a:ext cx="3605784" cy="128016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C7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$0</a:t>
            </a:r>
            <a:endParaRPr lang="en-US" sz="7200" dirty="0"/>
          </a:p>
        </p:txBody>
      </p:sp>
      <p:sp>
        <p:nvSpPr>
          <p:cNvPr id="10" name="Text 8"/>
          <p:cNvSpPr/>
          <p:nvPr/>
        </p:nvSpPr>
        <p:spPr>
          <a:xfrm>
            <a:off x="8125968" y="3108960"/>
            <a:ext cx="3605784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spent by most people on understanding their genome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57200" y="5577840"/>
            <a:ext cx="11274552" cy="54864"/>
          </a:xfrm>
          <a:prstGeom prst="rect">
            <a:avLst/>
          </a:prstGeom>
          <a:solidFill>
            <a:srgbClr val="333333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5760720"/>
            <a:ext cx="112745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23andMe file is sitting in a drawer. We read it for you.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00FFFF"/>
          </a:solidFill>
          <a:ln w="12700">
            <a:solidFill>
              <a:srgbClr val="00FF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20040"/>
            <a:ext cx="1127455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XDNAI TRANSLATES YOUR DNA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822960"/>
            <a:ext cx="11274552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00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INTO LANGUAGE YOU UNDERSTAND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672084" y="1691640"/>
            <a:ext cx="3474720" cy="4114800"/>
          </a:xfrm>
          <a:prstGeom prst="rect">
            <a:avLst/>
          </a:prstGeom>
          <a:solidFill>
            <a:srgbClr val="111111"/>
          </a:solidFill>
          <a:ln w="38100">
            <a:solidFill>
              <a:srgbClr val="C7FF0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72084" y="1691640"/>
            <a:ext cx="3474720" cy="164592"/>
          </a:xfrm>
          <a:prstGeom prst="rect">
            <a:avLst/>
          </a:prstGeom>
          <a:solidFill>
            <a:srgbClr val="C7FF00"/>
          </a:solidFill>
          <a:ln w="12700">
            <a:solidFill>
              <a:srgbClr val="C7FF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09244" y="1947672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🔭 EXPLORER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809244" y="256032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7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Explain it like I'm five.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809244" y="3063240"/>
            <a:ext cx="3200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jargon. Just vibes. Plain language that actually makes sense.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357116" y="1691640"/>
            <a:ext cx="3474720" cy="4114800"/>
          </a:xfrm>
          <a:prstGeom prst="rect">
            <a:avLst/>
          </a:prstGeom>
          <a:solidFill>
            <a:srgbClr val="111111"/>
          </a:solidFill>
          <a:ln w="38100">
            <a:solidFill>
              <a:srgbClr val="00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357116" y="1691640"/>
            <a:ext cx="3474720" cy="164592"/>
          </a:xfrm>
          <a:prstGeom prst="rect">
            <a:avLst/>
          </a:prstGeom>
          <a:solidFill>
            <a:srgbClr val="00FFFF"/>
          </a:solidFill>
          <a:ln w="12700">
            <a:solidFill>
              <a:srgbClr val="00FF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494276" y="1947672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🧭 NAVIGATOR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4494276" y="256032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Give me the real names.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494276" y="3063240"/>
            <a:ext cx="3200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handle it. Clinical terminology with clear explanations.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8042148" y="1691640"/>
            <a:ext cx="3474720" cy="4114800"/>
          </a:xfrm>
          <a:prstGeom prst="rect">
            <a:avLst/>
          </a:prstGeom>
          <a:solidFill>
            <a:srgbClr val="111111"/>
          </a:solidFill>
          <a:ln w="38100">
            <a:solidFill>
              <a:srgbClr val="B388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042148" y="1691640"/>
            <a:ext cx="3474720" cy="164592"/>
          </a:xfrm>
          <a:prstGeom prst="rect">
            <a:avLst/>
          </a:prstGeom>
          <a:solidFill>
            <a:srgbClr val="B388FF"/>
          </a:solidFill>
          <a:ln w="12700">
            <a:solidFill>
              <a:srgbClr val="B388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179308" y="1947672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🔬 SCIENTIST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8179308" y="256032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B388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clinical.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8179308" y="3063240"/>
            <a:ext cx="3200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allele. Every rsID. Every effect size. No filter.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57200" y="5989320"/>
            <a:ext cx="112745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platform. Three levels. Your choice.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B388FF"/>
          </a:solidFill>
          <a:ln w="12700">
            <a:solidFill>
              <a:srgbClr val="B388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20040"/>
            <a:ext cx="1127455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FIVE GENES. FIVE GUIDES. ALL YOURS.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772668" y="1371600"/>
            <a:ext cx="2011680" cy="4754880"/>
          </a:xfrm>
          <a:prstGeom prst="rect">
            <a:avLst/>
          </a:prstGeom>
          <a:solidFill>
            <a:srgbClr val="111111"/>
          </a:solidFill>
          <a:ln w="38100">
            <a:solidFill>
              <a:srgbClr val="FFE60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72668" y="1371600"/>
            <a:ext cx="2011680" cy="548640"/>
          </a:xfrm>
          <a:prstGeom prst="rect">
            <a:avLst/>
          </a:prstGeom>
          <a:solidFill>
            <a:srgbClr val="FFE600"/>
          </a:solidFill>
          <a:ln w="12700">
            <a:solidFill>
              <a:srgbClr val="FFE60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64108" y="1965960"/>
            <a:ext cx="1828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</a:rPr>
              <a:t>⚡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864108" y="260604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CAPTAIN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CAFFEINE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64108" y="361188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E6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CYP1A2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864108" y="411480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energy engine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930652" y="1371600"/>
            <a:ext cx="2011680" cy="4754880"/>
          </a:xfrm>
          <a:prstGeom prst="rect">
            <a:avLst/>
          </a:prstGeom>
          <a:solidFill>
            <a:srgbClr val="111111"/>
          </a:solidFill>
          <a:ln w="38100">
            <a:solidFill>
              <a:srgbClr val="00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930652" y="1371600"/>
            <a:ext cx="2011680" cy="548640"/>
          </a:xfrm>
          <a:prstGeom prst="rect">
            <a:avLst/>
          </a:prstGeom>
          <a:solidFill>
            <a:srgbClr val="00FFFF"/>
          </a:solidFill>
          <a:ln w="12700">
            <a:solidFill>
              <a:srgbClr val="00FF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022092" y="1965960"/>
            <a:ext cx="1828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</a:rPr>
              <a:t>🧬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3022092" y="260604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METHYL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MAVEN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3022092" y="361188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0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MTHFR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022092" y="411480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B-vitamin factory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088636" y="1371600"/>
            <a:ext cx="2011680" cy="4754880"/>
          </a:xfrm>
          <a:prstGeom prst="rect">
            <a:avLst/>
          </a:prstGeom>
          <a:solidFill>
            <a:srgbClr val="111111"/>
          </a:solidFill>
          <a:ln w="38100">
            <a:solidFill>
              <a:srgbClr val="C7FF0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088636" y="1371600"/>
            <a:ext cx="2011680" cy="548640"/>
          </a:xfrm>
          <a:prstGeom prst="rect">
            <a:avLst/>
          </a:prstGeom>
          <a:solidFill>
            <a:srgbClr val="C7FF00"/>
          </a:solidFill>
          <a:ln w="12700">
            <a:solidFill>
              <a:srgbClr val="C7FF0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180076" y="1965960"/>
            <a:ext cx="1828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</a:rPr>
              <a:t>🛡️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5180076" y="260604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OMEGA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GUARDIAN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5180076" y="361188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C7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FADS1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180076" y="411480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cell protector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7246620" y="1371600"/>
            <a:ext cx="2011680" cy="4754880"/>
          </a:xfrm>
          <a:prstGeom prst="rect">
            <a:avLst/>
          </a:prstGeom>
          <a:solidFill>
            <a:srgbClr val="111111"/>
          </a:solidFill>
          <a:ln w="38100">
            <a:solidFill>
              <a:srgbClr val="FF333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246620" y="1371600"/>
            <a:ext cx="2011680" cy="548640"/>
          </a:xfrm>
          <a:prstGeom prst="rect">
            <a:avLst/>
          </a:prstGeom>
          <a:solidFill>
            <a:srgbClr val="FF3333"/>
          </a:solidFill>
          <a:ln w="12700">
            <a:solidFill>
              <a:srgbClr val="FF333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338060" y="1965960"/>
            <a:ext cx="1828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</a:rPr>
              <a:t>💓</a:t>
            </a:r>
            <a:endParaRPr lang="en-US" sz="2800" dirty="0"/>
          </a:p>
        </p:txBody>
      </p:sp>
      <p:sp>
        <p:nvSpPr>
          <p:cNvPr id="25" name="Text 23"/>
          <p:cNvSpPr/>
          <p:nvPr/>
        </p:nvSpPr>
        <p:spPr>
          <a:xfrm>
            <a:off x="7338060" y="260604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PRESSURE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TWINS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7338060" y="361188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ACE+AGT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7338060" y="411480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blood pressure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9404604" y="1371600"/>
            <a:ext cx="2011680" cy="4754880"/>
          </a:xfrm>
          <a:prstGeom prst="rect">
            <a:avLst/>
          </a:prstGeom>
          <a:solidFill>
            <a:srgbClr val="111111"/>
          </a:solidFill>
          <a:ln w="38100">
            <a:solidFill>
              <a:srgbClr val="FF6B9D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404604" y="1371600"/>
            <a:ext cx="2011680" cy="548640"/>
          </a:xfrm>
          <a:prstGeom prst="rect">
            <a:avLst/>
          </a:prstGeom>
          <a:solidFill>
            <a:srgbClr val="FF6B9D"/>
          </a:solidFill>
          <a:ln w="12700">
            <a:solidFill>
              <a:srgbClr val="FF6B9D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9496044" y="1965960"/>
            <a:ext cx="1828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</a:rPr>
              <a:t>⚔️</a:t>
            </a:r>
            <a:endParaRPr lang="en-US" sz="2800" dirty="0"/>
          </a:p>
        </p:txBody>
      </p:sp>
      <p:sp>
        <p:nvSpPr>
          <p:cNvPr id="31" name="Text 29"/>
          <p:cNvSpPr/>
          <p:nvPr/>
        </p:nvSpPr>
        <p:spPr>
          <a:xfrm>
            <a:off x="9496044" y="260604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WARRIOR</a:t>
            </a:r>
            <a:endParaRPr lang="en-US" sz="1500" dirty="0"/>
          </a:p>
        </p:txBody>
      </p:sp>
      <p:sp>
        <p:nvSpPr>
          <p:cNvPr id="32" name="Text 30"/>
          <p:cNvSpPr/>
          <p:nvPr/>
        </p:nvSpPr>
        <p:spPr>
          <a:xfrm>
            <a:off x="9496044" y="361188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6B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COMT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9496044" y="411480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stress response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FF3333"/>
          </a:solidFill>
          <a:ln w="12700">
            <a:solidFill>
              <a:srgbClr val="FF333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74320"/>
            <a:ext cx="11274552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33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YOUR BODY SAID NO.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1127455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XDNAI identifies medications, foods, and supplements your genes reject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457200" y="1691640"/>
            <a:ext cx="11091672" cy="1234440"/>
          </a:xfrm>
          <a:prstGeom prst="rect">
            <a:avLst/>
          </a:prstGeom>
          <a:solidFill>
            <a:srgbClr val="111111"/>
          </a:solidFill>
          <a:ln w="12700">
            <a:solidFill>
              <a:srgbClr val="FF333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691640"/>
            <a:ext cx="128016" cy="1234440"/>
          </a:xfrm>
          <a:prstGeom prst="rect">
            <a:avLst/>
          </a:prstGeom>
          <a:solidFill>
            <a:srgbClr val="FF3333"/>
          </a:solidFill>
          <a:ln w="12700">
            <a:solidFill>
              <a:srgbClr val="FF333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1801368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33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💊 MEDICATIONS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31520" y="2240280"/>
            <a:ext cx="1068019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Clopidogrel, Codeine, Simvastatin — flagged by CYP2C19, CYP2D6, SLCO1B1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7200" y="3108960"/>
            <a:ext cx="11091672" cy="1234440"/>
          </a:xfrm>
          <a:prstGeom prst="rect">
            <a:avLst/>
          </a:prstGeom>
          <a:solidFill>
            <a:srgbClr val="111111"/>
          </a:solidFill>
          <a:ln w="12700">
            <a:solidFill>
              <a:srgbClr val="FF3333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3108960"/>
            <a:ext cx="128016" cy="1234440"/>
          </a:xfrm>
          <a:prstGeom prst="rect">
            <a:avLst/>
          </a:prstGeom>
          <a:solidFill>
            <a:srgbClr val="FF3333"/>
          </a:solidFill>
          <a:ln w="12700">
            <a:solidFill>
              <a:srgbClr val="FF333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31520" y="3218688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33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🍽️ FOODS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731520" y="3657600"/>
            <a:ext cx="1068019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Grapefruit, high-sodium, excess catechol foods — based on CYP3A4, ACE, COMT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57200" y="4526280"/>
            <a:ext cx="11091672" cy="1234440"/>
          </a:xfrm>
          <a:prstGeom prst="rect">
            <a:avLst/>
          </a:prstGeom>
          <a:solidFill>
            <a:srgbClr val="111111"/>
          </a:solidFill>
          <a:ln w="12700">
            <a:solidFill>
              <a:srgbClr val="FF3333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57200" y="4526280"/>
            <a:ext cx="128016" cy="1234440"/>
          </a:xfrm>
          <a:prstGeom prst="rect">
            <a:avLst/>
          </a:prstGeom>
          <a:solidFill>
            <a:srgbClr val="FF3333"/>
          </a:solidFill>
          <a:ln w="12700">
            <a:solidFill>
              <a:srgbClr val="FF333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31520" y="4636008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33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💉 SUPPLEMENTS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731520" y="5074920"/>
            <a:ext cx="1068019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Folic acid (synthetic), unsupervised iron — MTHFR, HFE variants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57200" y="6217920"/>
            <a:ext cx="1127455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isn't medical advice. But your doctor should see this list.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C7FF00"/>
          </a:solidFill>
          <a:ln w="12700">
            <a:solidFill>
              <a:srgbClr val="C7FF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74320"/>
            <a:ext cx="1127455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C7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YOUR DNA HAS OPINIONS ABOUT BROCCOLI.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57200" y="960120"/>
            <a:ext cx="11274552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Personalized nutrition based on YOUR genetic variants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676656" y="1508760"/>
            <a:ext cx="3474720" cy="4160520"/>
          </a:xfrm>
          <a:prstGeom prst="rect">
            <a:avLst/>
          </a:prstGeom>
          <a:solidFill>
            <a:srgbClr val="111111"/>
          </a:solidFill>
          <a:ln w="31750">
            <a:solidFill>
              <a:srgbClr val="C7FF0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76656" y="1508760"/>
            <a:ext cx="3474720" cy="146304"/>
          </a:xfrm>
          <a:prstGeom prst="rect">
            <a:avLst/>
          </a:prstGeom>
          <a:solidFill>
            <a:srgbClr val="C7FF00"/>
          </a:solidFill>
          <a:ln w="12700">
            <a:solidFill>
              <a:srgbClr val="C7FF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59536" y="173736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7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LOAD UP ON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59536" y="2286000"/>
            <a:ext cx="310896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Leafy greens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Salmon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Magnesium-rich foods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Potassium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Olive oil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357116" y="1508760"/>
            <a:ext cx="3474720" cy="4160520"/>
          </a:xfrm>
          <a:prstGeom prst="rect">
            <a:avLst/>
          </a:prstGeom>
          <a:solidFill>
            <a:srgbClr val="111111"/>
          </a:solidFill>
          <a:ln w="31750">
            <a:solidFill>
              <a:srgbClr val="FF880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357116" y="1508760"/>
            <a:ext cx="3474720" cy="146304"/>
          </a:xfrm>
          <a:prstGeom prst="rect">
            <a:avLst/>
          </a:prstGeom>
          <a:solidFill>
            <a:srgbClr val="FF8800"/>
          </a:solidFill>
          <a:ln w="12700">
            <a:solidFill>
              <a:srgbClr val="FF88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39996" y="173736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88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GO EASY ON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539996" y="2286000"/>
            <a:ext cx="310896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Coffee after noon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High-sodium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Saturated fats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Processed foods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8037576" y="1508760"/>
            <a:ext cx="3474720" cy="4160520"/>
          </a:xfrm>
          <a:prstGeom prst="rect">
            <a:avLst/>
          </a:prstGeom>
          <a:solidFill>
            <a:srgbClr val="111111"/>
          </a:solidFill>
          <a:ln w="31750">
            <a:solidFill>
              <a:srgbClr val="00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8037576" y="1508760"/>
            <a:ext cx="3474720" cy="146304"/>
          </a:xfrm>
          <a:prstGeom prst="rect">
            <a:avLst/>
          </a:prstGeom>
          <a:solidFill>
            <a:srgbClr val="00FFFF"/>
          </a:solidFill>
          <a:ln w="12700">
            <a:solidFill>
              <a:srgbClr val="00FF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20456" y="173736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SUPPLEMENTS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8220456" y="2286000"/>
            <a:ext cx="310896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Methylfolate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Fish oil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Vitamin D3+K2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Magnesium glycinate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57200" y="6172200"/>
            <a:ext cx="112745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recommendation mapped to a specific gene variant in YOUR file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FF6B9D"/>
          </a:solidFill>
          <a:ln w="12700">
            <a:solidFill>
              <a:srgbClr val="FF6B9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320040"/>
            <a:ext cx="1127455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6B9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THIS IS YOU. GENETICALLY.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53035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F6B9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WARRIOR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457200" y="2468880"/>
            <a:ext cx="5303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archetype based on COMT, CYP1A2, ACE, FADS1, MTHFR gene analysis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126480" y="1005840"/>
            <a:ext cx="5577840" cy="2377440"/>
          </a:xfrm>
          <a:prstGeom prst="rect">
            <a:avLst/>
          </a:prstGeom>
          <a:solidFill>
            <a:srgbClr val="111111"/>
          </a:solidFill>
          <a:ln w="31750">
            <a:solidFill>
              <a:srgbClr val="FF6B9D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309360" y="1143000"/>
            <a:ext cx="5212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6B9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YOUR DNA PALETTE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309360" y="1645920"/>
            <a:ext cx="5212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colors derived from your 5 core genes.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genetic fingerprint, visualized.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6309360" y="2377440"/>
            <a:ext cx="777240" cy="640080"/>
          </a:xfrm>
          <a:prstGeom prst="rect">
            <a:avLst/>
          </a:prstGeom>
          <a:solidFill>
            <a:srgbClr val="FFE600"/>
          </a:solidFill>
          <a:ln w="12700">
            <a:solidFill>
              <a:srgbClr val="FFE60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178040" y="2377440"/>
            <a:ext cx="777240" cy="640080"/>
          </a:xfrm>
          <a:prstGeom prst="rect">
            <a:avLst/>
          </a:prstGeom>
          <a:solidFill>
            <a:srgbClr val="00FFFF"/>
          </a:solidFill>
          <a:ln w="12700">
            <a:solidFill>
              <a:srgbClr val="00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8046720" y="2377440"/>
            <a:ext cx="777240" cy="640080"/>
          </a:xfrm>
          <a:prstGeom prst="rect">
            <a:avLst/>
          </a:prstGeom>
          <a:solidFill>
            <a:srgbClr val="C7FF00"/>
          </a:solidFill>
          <a:ln w="12700">
            <a:solidFill>
              <a:srgbClr val="C7FF0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8915400" y="2377440"/>
            <a:ext cx="777240" cy="640080"/>
          </a:xfrm>
          <a:prstGeom prst="rect">
            <a:avLst/>
          </a:prstGeom>
          <a:solidFill>
            <a:srgbClr val="FF3333"/>
          </a:solidFill>
          <a:ln w="12700">
            <a:solidFill>
              <a:srgbClr val="FF333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9784080" y="2377440"/>
            <a:ext cx="777240" cy="640080"/>
          </a:xfrm>
          <a:prstGeom prst="rect">
            <a:avLst/>
          </a:prstGeom>
          <a:solidFill>
            <a:srgbClr val="FF6B9D"/>
          </a:solidFill>
          <a:ln w="12700">
            <a:solidFill>
              <a:srgbClr val="FF6B9D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57200" y="3703320"/>
            <a:ext cx="3605784" cy="1920240"/>
          </a:xfrm>
          <a:prstGeom prst="rect">
            <a:avLst/>
          </a:prstGeom>
          <a:solidFill>
            <a:srgbClr val="111111"/>
          </a:solidFill>
          <a:ln w="31750">
            <a:solidFill>
              <a:srgbClr val="FF6B9D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57200" y="3703320"/>
            <a:ext cx="3605784" cy="146304"/>
          </a:xfrm>
          <a:prstGeom prst="rect">
            <a:avLst/>
          </a:prstGeom>
          <a:solidFill>
            <a:srgbClr val="FF6B9D"/>
          </a:solidFill>
          <a:ln w="12700">
            <a:solidFill>
              <a:srgbClr val="FF6B9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" y="3959352"/>
            <a:ext cx="324002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88888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PERSONALITY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40080" y="4453128"/>
            <a:ext cx="3240024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Optimizer</a:t>
            </a:r>
            <a:endParaRPr lang="en-US" sz="2400" dirty="0"/>
          </a:p>
        </p:txBody>
      </p:sp>
      <p:sp>
        <p:nvSpPr>
          <p:cNvPr id="18" name="Shape 16"/>
          <p:cNvSpPr/>
          <p:nvPr/>
        </p:nvSpPr>
        <p:spPr>
          <a:xfrm>
            <a:off x="4291584" y="3703320"/>
            <a:ext cx="3605784" cy="1920240"/>
          </a:xfrm>
          <a:prstGeom prst="rect">
            <a:avLst/>
          </a:prstGeom>
          <a:solidFill>
            <a:srgbClr val="111111"/>
          </a:solidFill>
          <a:ln w="31750">
            <a:solidFill>
              <a:srgbClr val="FF6B9D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291584" y="3703320"/>
            <a:ext cx="3605784" cy="146304"/>
          </a:xfrm>
          <a:prstGeom prst="rect">
            <a:avLst/>
          </a:prstGeom>
          <a:solidFill>
            <a:srgbClr val="FF6B9D"/>
          </a:solidFill>
          <a:ln w="12700">
            <a:solidFill>
              <a:srgbClr val="FF6B9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474464" y="3959352"/>
            <a:ext cx="324002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88888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PHYSICAL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474464" y="4453128"/>
            <a:ext cx="3240024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Protein Hunter</a:t>
            </a:r>
            <a:endParaRPr lang="en-US" sz="2400" dirty="0"/>
          </a:p>
        </p:txBody>
      </p:sp>
      <p:sp>
        <p:nvSpPr>
          <p:cNvPr id="22" name="Shape 20"/>
          <p:cNvSpPr/>
          <p:nvPr/>
        </p:nvSpPr>
        <p:spPr>
          <a:xfrm>
            <a:off x="8125968" y="3703320"/>
            <a:ext cx="3605784" cy="1920240"/>
          </a:xfrm>
          <a:prstGeom prst="rect">
            <a:avLst/>
          </a:prstGeom>
          <a:solidFill>
            <a:srgbClr val="111111"/>
          </a:solidFill>
          <a:ln w="31750">
            <a:solidFill>
              <a:srgbClr val="FF6B9D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25968" y="3703320"/>
            <a:ext cx="3605784" cy="146304"/>
          </a:xfrm>
          <a:prstGeom prst="rect">
            <a:avLst/>
          </a:prstGeom>
          <a:solidFill>
            <a:srgbClr val="FF6B9D"/>
          </a:solidFill>
          <a:ln w="12700">
            <a:solidFill>
              <a:srgbClr val="FF6B9D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308848" y="3959352"/>
            <a:ext cx="3240024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100" kern="0" dirty="0">
                <a:solidFill>
                  <a:srgbClr val="88888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ARCHETYPE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8308848" y="4453128"/>
            <a:ext cx="3240024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Warrior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00FFFF"/>
          </a:solidFill>
          <a:ln w="12700">
            <a:solidFill>
              <a:srgbClr val="00FF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74320"/>
            <a:ext cx="1127455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ASK ANYTHING. REALLY</a:t>
            </a:r>
            <a:pPr indent="0" marL="0">
              <a:buNone/>
            </a:pPr>
            <a:r>
              <a:rPr lang="en-US" sz="4000" b="1" dirty="0">
                <a:solidFill>
                  <a:srgbClr val="00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.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6858000" y="1280160"/>
            <a:ext cx="4846320" cy="594360"/>
          </a:xfrm>
          <a:prstGeom prst="rect">
            <a:avLst/>
          </a:prstGeom>
          <a:solidFill>
            <a:srgbClr val="222222"/>
          </a:solidFill>
          <a:ln w="19050">
            <a:solidFill>
              <a:srgbClr val="33333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040880" y="1353312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 I take ibuprofen?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57200" y="2011680"/>
            <a:ext cx="5943600" cy="1097280"/>
          </a:xfrm>
          <a:prstGeom prst="rect">
            <a:avLst/>
          </a:prstGeom>
          <a:solidFill>
            <a:srgbClr val="111111"/>
          </a:solidFill>
          <a:ln w="25400">
            <a:solidFill>
              <a:srgbClr val="FFE60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2011680"/>
            <a:ext cx="109728" cy="1097280"/>
          </a:xfrm>
          <a:prstGeom prst="rect">
            <a:avLst/>
          </a:prstGeom>
          <a:solidFill>
            <a:srgbClr val="FFE600"/>
          </a:solidFill>
          <a:ln w="12700">
            <a:solidFill>
              <a:srgbClr val="FFE60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5800" y="2103120"/>
            <a:ext cx="5577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" kern="0" dirty="0">
                <a:solidFill>
                  <a:srgbClr val="FFE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CAPTAIN CAFFEINE · CYP2C9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85800" y="2468880"/>
            <a:ext cx="5577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CYP2C9 looks clean. You're cleared. But watch the dosage with your ACE situation.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6858000" y="3291840"/>
            <a:ext cx="4846320" cy="594360"/>
          </a:xfrm>
          <a:prstGeom prst="rect">
            <a:avLst/>
          </a:prstGeom>
          <a:solidFill>
            <a:srgbClr val="222222"/>
          </a:solidFill>
          <a:ln w="19050">
            <a:solidFill>
              <a:srgbClr val="33333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040880" y="3364992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should I eat for dinner?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457200" y="4023360"/>
            <a:ext cx="5943600" cy="1097280"/>
          </a:xfrm>
          <a:prstGeom prst="rect">
            <a:avLst/>
          </a:prstGeom>
          <a:solidFill>
            <a:srgbClr val="111111"/>
          </a:solidFill>
          <a:ln w="25400">
            <a:solidFill>
              <a:srgbClr val="C7FF0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4023360"/>
            <a:ext cx="109728" cy="1097280"/>
          </a:xfrm>
          <a:prstGeom prst="rect">
            <a:avLst/>
          </a:prstGeom>
          <a:solidFill>
            <a:srgbClr val="C7FF00"/>
          </a:solidFill>
          <a:ln w="12700">
            <a:solidFill>
              <a:srgbClr val="C7FF0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85800" y="4114800"/>
            <a:ext cx="5577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" kern="0" dirty="0">
                <a:solidFill>
                  <a:srgbClr val="C7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OMEGA GUARDIAN · FADS1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85800" y="4480560"/>
            <a:ext cx="5577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Salmon or walnuts. Your FADS1 is begging for omega-3s.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57200" y="6172200"/>
            <a:ext cx="112745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gene characters know you. Better than Siri ever will.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FFE600"/>
          </a:solidFill>
          <a:ln w="12700">
            <a:solidFill>
              <a:srgbClr val="FFE6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74320"/>
            <a:ext cx="1127455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E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YOUR SPIT IS YOUR LOGIN.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2286000" cy="457200"/>
          </a:xfrm>
          <a:prstGeom prst="rect">
            <a:avLst/>
          </a:prstGeom>
          <a:solidFill>
            <a:srgbClr val="000000"/>
          </a:solidFill>
          <a:ln w="31750">
            <a:solidFill>
              <a:srgbClr val="00FF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18872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COMING 2027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76656" y="1920240"/>
            <a:ext cx="3474720" cy="3200400"/>
          </a:xfrm>
          <a:prstGeom prst="rect">
            <a:avLst/>
          </a:prstGeom>
          <a:solidFill>
            <a:srgbClr val="111111"/>
          </a:solidFill>
          <a:ln w="38100">
            <a:solidFill>
              <a:srgbClr val="00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76656" y="1920240"/>
            <a:ext cx="3474720" cy="146304"/>
          </a:xfrm>
          <a:prstGeom prst="rect">
            <a:avLst/>
          </a:prstGeom>
          <a:solidFill>
            <a:srgbClr val="00FFFF"/>
          </a:solidFill>
          <a:ln w="12700">
            <a:solidFill>
              <a:srgbClr val="00FF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13816" y="2176272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🔐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813816" y="288036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0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ENCRYPT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813816" y="3429000"/>
            <a:ext cx="3200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DNA sequence encrypts your data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357116" y="1920240"/>
            <a:ext cx="3474720" cy="3200400"/>
          </a:xfrm>
          <a:prstGeom prst="rect">
            <a:avLst/>
          </a:prstGeom>
          <a:solidFill>
            <a:srgbClr val="111111"/>
          </a:solidFill>
          <a:ln w="38100">
            <a:solidFill>
              <a:srgbClr val="FFE60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357116" y="1920240"/>
            <a:ext cx="3474720" cy="146304"/>
          </a:xfrm>
          <a:prstGeom prst="rect">
            <a:avLst/>
          </a:prstGeom>
          <a:solidFill>
            <a:srgbClr val="FFE600"/>
          </a:solidFill>
          <a:ln w="12700">
            <a:solidFill>
              <a:srgbClr val="FFE60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94276" y="2176272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🔑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4494276" y="288036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E6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AUTHENTICATE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4494276" y="3429000"/>
            <a:ext cx="3200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2FA. No passwords. Your DNA IS your key.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8037576" y="1920240"/>
            <a:ext cx="3474720" cy="3200400"/>
          </a:xfrm>
          <a:prstGeom prst="rect">
            <a:avLst/>
          </a:prstGeom>
          <a:solidFill>
            <a:srgbClr val="111111"/>
          </a:solidFill>
          <a:ln w="38100">
            <a:solidFill>
              <a:srgbClr val="C7FF0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037576" y="1920240"/>
            <a:ext cx="3474720" cy="146304"/>
          </a:xfrm>
          <a:prstGeom prst="rect">
            <a:avLst/>
          </a:prstGeom>
          <a:solidFill>
            <a:srgbClr val="C7FF00"/>
          </a:solidFill>
          <a:ln w="12700">
            <a:solidFill>
              <a:srgbClr val="C7FF0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174736" y="2176272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00000"/>
                </a:solidFill>
              </a:rPr>
              <a:t>🛡️</a:t>
            </a:r>
            <a:endParaRPr lang="en-US" sz="3200" dirty="0"/>
          </a:p>
        </p:txBody>
      </p:sp>
      <p:sp>
        <p:nvSpPr>
          <p:cNvPr id="19" name="Text 17"/>
          <p:cNvSpPr/>
          <p:nvPr/>
        </p:nvSpPr>
        <p:spPr>
          <a:xfrm>
            <a:off x="8174736" y="288036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C7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OWN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8174736" y="3429000"/>
            <a:ext cx="3200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company owns your identity. You do.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57200" y="6172200"/>
            <a:ext cx="11274552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future of authentication is biological. We're building it.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2026-03-11T05:12:08Z</dcterms:created>
  <dcterms:modified xsi:type="dcterms:W3CDTF">2026-03-11T05:12:08Z</dcterms:modified>
</cp:coreProperties>
</file>